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8"/>
  </p:notesMasterIdLst>
  <p:handoutMasterIdLst>
    <p:handoutMasterId r:id="rId29"/>
  </p:handoutMasterIdLst>
  <p:sldIdLst>
    <p:sldId id="516" r:id="rId2"/>
    <p:sldId id="633" r:id="rId3"/>
    <p:sldId id="518" r:id="rId4"/>
    <p:sldId id="577" r:id="rId5"/>
    <p:sldId id="672" r:id="rId6"/>
    <p:sldId id="637" r:id="rId7"/>
    <p:sldId id="657" r:id="rId8"/>
    <p:sldId id="260" r:id="rId9"/>
    <p:sldId id="668" r:id="rId10"/>
    <p:sldId id="638" r:id="rId11"/>
    <p:sldId id="641" r:id="rId12"/>
    <p:sldId id="669" r:id="rId13"/>
    <p:sldId id="673" r:id="rId14"/>
    <p:sldId id="674" r:id="rId15"/>
    <p:sldId id="675" r:id="rId16"/>
    <p:sldId id="676" r:id="rId17"/>
    <p:sldId id="677" r:id="rId18"/>
    <p:sldId id="679" r:id="rId19"/>
    <p:sldId id="680" r:id="rId20"/>
    <p:sldId id="681" r:id="rId21"/>
    <p:sldId id="682" r:id="rId22"/>
    <p:sldId id="683" r:id="rId23"/>
    <p:sldId id="684" r:id="rId24"/>
    <p:sldId id="670" r:id="rId25"/>
    <p:sldId id="686" r:id="rId26"/>
    <p:sldId id="671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CC3300"/>
    <a:srgbClr val="008000"/>
    <a:srgbClr val="33CC33"/>
    <a:srgbClr val="0B188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05" autoAdjust="0"/>
  </p:normalViewPr>
  <p:slideViewPr>
    <p:cSldViewPr>
      <p:cViewPr>
        <p:scale>
          <a:sx n="75" d="100"/>
          <a:sy n="75" d="100"/>
        </p:scale>
        <p:origin x="-2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0"/>
    </p:cViewPr>
  </p:sorterViewPr>
  <p:notesViewPr>
    <p:cSldViewPr>
      <p:cViewPr varScale="1">
        <p:scale>
          <a:sx n="55" d="100"/>
          <a:sy n="55" d="100"/>
        </p:scale>
        <p:origin x="-2574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C376472-DF0B-4409-886C-CBA05101D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04F2CE2-A2E6-4506-8CEA-6ED6C4CF7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6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“foci” is too intellectual—can you substitute “goals” or “objectives”?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F2CE2-A2E6-4506-8CEA-6ED6C4CF79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E3B3-8679-4506-BF23-C902137E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AC5B-AD86-42F2-9DC7-1C527D4B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FB38-3A24-44D4-B67B-D7083DEF1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1EE5-74B5-4174-A6DE-5476EF499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EFC9-7523-43F0-9D6E-ACD2D9677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17C6-0324-4120-A741-39FE974D8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1DAE-2D8C-4429-B080-E25DB6F08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D35B-7A0D-42E4-8F39-7CE482D2F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7984-E51A-4C76-A549-598B2D55E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2767-FED6-4D60-B0D0-C6B7B81D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C7F2-D593-4FB1-87BD-CAF08B087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EE98-86A7-409B-81EA-A82551595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C46791-D26F-4D9D-9897-FC3EF74AB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ren003@umn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229600" cy="1676400"/>
          </a:xfrm>
        </p:spPr>
        <p:txBody>
          <a:bodyPr anchor="t"/>
          <a:lstStyle/>
          <a:p>
            <a:pPr eaLnBrk="1" hangingPunct="1"/>
            <a:r>
              <a:rPr lang="en-US" sz="2800" b="1" dirty="0" smtClean="0"/>
              <a:t>A Proposal to Create an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Aquatic Invasive Species</a:t>
            </a:r>
            <a:br>
              <a:rPr lang="en-US" sz="3600" b="1" dirty="0" smtClean="0"/>
            </a:br>
            <a:r>
              <a:rPr lang="en-US" sz="3600" b="1" dirty="0" smtClean="0"/>
              <a:t>Research Center</a:t>
            </a:r>
          </a:p>
        </p:txBody>
      </p:sp>
      <p:pic>
        <p:nvPicPr>
          <p:cNvPr id="3075" name="Picture 11" descr="Lean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4889500"/>
            <a:ext cx="2159000" cy="1498600"/>
          </a:xfrm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914400" y="3141663"/>
            <a:ext cx="71628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Peter W. Sorensen</a:t>
            </a:r>
          </a:p>
          <a:p>
            <a:pPr algn="ctr"/>
            <a:r>
              <a:rPr lang="en-US" dirty="0"/>
              <a:t>Department of Fisheries, Wildlife &amp; Conservation </a:t>
            </a:r>
            <a:r>
              <a:rPr lang="en-US" dirty="0" smtClean="0"/>
              <a:t>Biology</a:t>
            </a:r>
          </a:p>
          <a:p>
            <a:pPr algn="ctr"/>
            <a:r>
              <a:rPr lang="en-US" dirty="0" smtClean="0"/>
              <a:t>College of Food, Agriculture and Natural </a:t>
            </a:r>
            <a:r>
              <a:rPr lang="en-US" dirty="0"/>
              <a:t>R</a:t>
            </a:r>
            <a:r>
              <a:rPr lang="en-US" dirty="0" smtClean="0"/>
              <a:t>esources Sciences</a:t>
            </a:r>
            <a:endParaRPr lang="en-US" dirty="0"/>
          </a:p>
          <a:p>
            <a:pPr algn="ctr"/>
            <a:r>
              <a:rPr lang="en-US" dirty="0"/>
              <a:t>University of Minnesota,  St. Paul   MN   55108</a:t>
            </a:r>
          </a:p>
          <a:p>
            <a:pPr algn="ctr"/>
            <a:r>
              <a:rPr lang="en-US" dirty="0">
                <a:hlinkClick r:id="rId4"/>
              </a:rPr>
              <a:t>soren003@umn.edu</a:t>
            </a:r>
            <a:r>
              <a:rPr lang="en-US" dirty="0"/>
              <a:t>; 612-624-4997</a:t>
            </a: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pPr algn="ctr"/>
            <a:r>
              <a:rPr lang="en-US" i="1" dirty="0" err="1"/>
              <a:t>Lessard-Sams</a:t>
            </a:r>
            <a:r>
              <a:rPr lang="en-US" i="1" dirty="0"/>
              <a:t> Outdoor Heritage Council</a:t>
            </a:r>
          </a:p>
          <a:p>
            <a:pPr algn="ctr"/>
            <a:r>
              <a:rPr lang="en-US" i="1" dirty="0"/>
              <a:t>January 26, 2012</a:t>
            </a:r>
          </a:p>
          <a:p>
            <a:pPr>
              <a:spcBef>
                <a:spcPct val="50000"/>
              </a:spcBef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The way forward…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62000" y="1676400"/>
            <a:ext cx="6705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 smtClean="0">
                <a:latin typeface="+mn-lt"/>
                <a:cs typeface="Times" pitchFamily="18" charset="0"/>
              </a:rPr>
              <a:t>Prevent introduction </a:t>
            </a:r>
          </a:p>
          <a:p>
            <a:pPr marL="342900" lvl="1" indent="-342900">
              <a:defRPr/>
            </a:pPr>
            <a:r>
              <a:rPr lang="en-US" sz="2800" dirty="0" smtClean="0">
                <a:latin typeface="+mn-lt"/>
                <a:cs typeface="Times" pitchFamily="18" charset="0"/>
              </a:rPr>
              <a:t>	…</a:t>
            </a:r>
            <a:r>
              <a:rPr lang="en-US" sz="2800" i="1" dirty="0" smtClean="0">
                <a:latin typeface="+mn-lt"/>
                <a:cs typeface="Times" pitchFamily="18" charset="0"/>
              </a:rPr>
              <a:t>while seeking ways to delay invasion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 smtClean="0">
                <a:latin typeface="+mn-lt"/>
                <a:cs typeface="Times" pitchFamily="18" charset="0"/>
              </a:rPr>
              <a:t>Delay invasion </a:t>
            </a:r>
          </a:p>
          <a:p>
            <a:pPr marL="342900" lvl="1" indent="-342900">
              <a:defRPr/>
            </a:pPr>
            <a:r>
              <a:rPr lang="en-US" sz="2800" dirty="0" smtClean="0">
                <a:latin typeface="+mn-lt"/>
                <a:cs typeface="Times" pitchFamily="18" charset="0"/>
              </a:rPr>
              <a:t>	…</a:t>
            </a:r>
            <a:r>
              <a:rPr lang="en-US" sz="2800" i="1" dirty="0" smtClean="0">
                <a:latin typeface="+mn-lt"/>
                <a:cs typeface="Times" pitchFamily="18" charset="0"/>
              </a:rPr>
              <a:t>while seeking ways to reduce numbers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 smtClean="0">
                <a:latin typeface="+mn-lt"/>
                <a:cs typeface="Times" pitchFamily="18" charset="0"/>
              </a:rPr>
              <a:t>Reduce numbers </a:t>
            </a:r>
          </a:p>
          <a:p>
            <a:pPr marL="342900" lvl="1" indent="-342900">
              <a:defRPr/>
            </a:pPr>
            <a:r>
              <a:rPr lang="en-US" sz="2800" dirty="0" smtClean="0">
                <a:latin typeface="+mn-lt"/>
                <a:cs typeface="Times" pitchFamily="18" charset="0"/>
              </a:rPr>
              <a:t>	…</a:t>
            </a:r>
            <a:r>
              <a:rPr lang="en-US" sz="2800" i="1" dirty="0" smtClean="0">
                <a:latin typeface="+mn-lt"/>
                <a:cs typeface="Times" pitchFamily="18" charset="0"/>
              </a:rPr>
              <a:t>while seeking ways to manage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latin typeface="+mn-lt"/>
                <a:cs typeface="Times" pitchFamily="18" charset="0"/>
              </a:rPr>
              <a:t>C</a:t>
            </a:r>
            <a:r>
              <a:rPr lang="en-US" sz="2800" b="1" dirty="0" smtClean="0">
                <a:latin typeface="+mn-lt"/>
                <a:cs typeface="Times" pitchFamily="18" charset="0"/>
              </a:rPr>
              <a:t>ontrol</a:t>
            </a:r>
            <a:r>
              <a:rPr lang="en-US" sz="2800" dirty="0" smtClean="0">
                <a:latin typeface="+mn-lt"/>
                <a:cs typeface="Times" pitchFamily="18" charset="0"/>
              </a:rPr>
              <a:t> </a:t>
            </a:r>
          </a:p>
          <a:p>
            <a:pPr marL="342900" lvl="1" indent="-342900">
              <a:defRPr/>
            </a:pPr>
            <a:r>
              <a:rPr lang="en-US" sz="2800" dirty="0" smtClean="0">
                <a:latin typeface="+mn-lt"/>
                <a:cs typeface="Times" pitchFamily="18" charset="0"/>
              </a:rPr>
              <a:t>	…</a:t>
            </a:r>
            <a:r>
              <a:rPr lang="en-US" sz="2800" i="1" dirty="0" smtClean="0">
                <a:latin typeface="+mn-lt"/>
                <a:cs typeface="Times" pitchFamily="18" charset="0"/>
              </a:rPr>
              <a:t>while seeking ways to eradicate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 smtClean="0">
                <a:latin typeface="+mn-lt"/>
                <a:cs typeface="Times" pitchFamily="18" charset="0"/>
              </a:rPr>
              <a:t>Eradicate</a:t>
            </a:r>
          </a:p>
          <a:p>
            <a:pPr>
              <a:buFontTx/>
              <a:buAutoNum type="arabicPeriod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533400" y="2438400"/>
            <a:ext cx="2057400" cy="2036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92D050"/>
                </a:solidFill>
              </a:rPr>
              <a:t>Other Academic  Federal Research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Invasive Species Research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100" y="1066800"/>
            <a:ext cx="8356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develop </a:t>
            </a:r>
            <a:r>
              <a:rPr lang="en-US" sz="2400" dirty="0">
                <a:latin typeface="+mn-lt"/>
              </a:rPr>
              <a:t>new, </a:t>
            </a:r>
            <a:r>
              <a:rPr lang="en-US" sz="2400" b="1" dirty="0">
                <a:latin typeface="+mn-lt"/>
              </a:rPr>
              <a:t>permanent</a:t>
            </a:r>
            <a:r>
              <a:rPr lang="en-US" sz="2400" dirty="0">
                <a:latin typeface="+mn-lt"/>
              </a:rPr>
              <a:t>  solutions to aquatic invasive species</a:t>
            </a:r>
          </a:p>
        </p:txBody>
      </p:sp>
      <p:pic>
        <p:nvPicPr>
          <p:cNvPr id="13317" name="Picture 11" descr="Lean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4387850"/>
            <a:ext cx="2616200" cy="1816100"/>
          </a:xfrm>
        </p:spPr>
      </p:pic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2209800" y="1646238"/>
            <a:ext cx="4365625" cy="4636791"/>
            <a:chOff x="2209800" y="1628274"/>
            <a:chExt cx="4365458" cy="4637420"/>
          </a:xfrm>
        </p:grpSpPr>
        <p:sp>
          <p:nvSpPr>
            <p:cNvPr id="4" name="Oval 3"/>
            <p:cNvSpPr/>
            <p:nvPr/>
          </p:nvSpPr>
          <p:spPr>
            <a:xfrm>
              <a:off x="2209800" y="1628274"/>
              <a:ext cx="2514504" cy="24101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The U’s research</a:t>
              </a:r>
            </a:p>
            <a:p>
              <a:pPr algn="ctr"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center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213148" y="1628274"/>
              <a:ext cx="2362110" cy="218945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rgbClr val="FF0000"/>
                  </a:solidFill>
                </a:rPr>
                <a:t>DNR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5394203" y="4038426"/>
              <a:ext cx="0" cy="17528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956070" y="5803966"/>
              <a:ext cx="1128536" cy="4617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</a:rPr>
                <a:t>Control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962333" y="3817733"/>
              <a:ext cx="1142956" cy="1964005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14727" y="2833350"/>
              <a:ext cx="60957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2036763" y="5781675"/>
            <a:ext cx="2176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Watershed Districts</a:t>
            </a:r>
          </a:p>
          <a:p>
            <a:pPr algn="ctr"/>
            <a:r>
              <a:rPr lang="en-US"/>
              <a:t>The Public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24200" y="3898900"/>
            <a:ext cx="266700" cy="18827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9800" y="3124200"/>
            <a:ext cx="304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Center Objectives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dirty="0" smtClean="0">
                <a:cs typeface="Times" pitchFamily="18" charset="0"/>
              </a:rPr>
              <a:t>1. To develop new, reliable, and useful molecular monitoring programs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dirty="0" smtClean="0">
                <a:cs typeface="Times" pitchFamily="18" charset="0"/>
              </a:rPr>
              <a:t>2. To develop new deterrence techniques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dirty="0" smtClean="0">
                <a:cs typeface="Times" pitchFamily="18" charset="0"/>
              </a:rPr>
              <a:t>3. To develop new control techniques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dirty="0" smtClean="0">
                <a:cs typeface="Times" pitchFamily="18" charset="0"/>
              </a:rPr>
              <a:t>4. To develop new eradication techniques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dirty="0" smtClean="0">
                <a:cs typeface="Times" pitchFamily="18" charset="0"/>
              </a:rPr>
              <a:t>5. To develop statistically sound control strategies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dirty="0" smtClean="0">
                <a:cs typeface="Times" pitchFamily="18" charset="0"/>
              </a:rPr>
              <a:t>6. To assist the DNR and others in the state with 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265093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b="1" dirty="0">
                <a:latin typeface="+mj-lt"/>
                <a:cs typeface="Times" pitchFamily="18" charset="0"/>
              </a:rPr>
              <a:t>1. To develop new, reliable, and useful molecular tests and monitoring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62075"/>
            <a:ext cx="83042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imes" pitchFamily="18" charset="0"/>
              </a:rPr>
              <a:t>Develop superior tests for species of immediate local concern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>
                <a:latin typeface="+mn-lt"/>
                <a:cs typeface="Times" pitchFamily="18" charset="0"/>
              </a:rPr>
              <a:t>Common carp, silver carp, zebra mussel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 err="1">
                <a:latin typeface="+mn-lt"/>
                <a:cs typeface="Times" pitchFamily="18" charset="0"/>
              </a:rPr>
              <a:t>eDNA</a:t>
            </a:r>
            <a:r>
              <a:rPr lang="en-US" sz="2400" dirty="0">
                <a:latin typeface="+mn-lt"/>
                <a:cs typeface="Times" pitchFamily="18" charset="0"/>
              </a:rPr>
              <a:t>, </a:t>
            </a:r>
            <a:r>
              <a:rPr lang="en-US" sz="2400" dirty="0" smtClean="0">
                <a:latin typeface="+mn-lt"/>
                <a:cs typeface="Times" pitchFamily="18" charset="0"/>
              </a:rPr>
              <a:t>pheromones</a:t>
            </a:r>
            <a:r>
              <a:rPr lang="en-US" sz="2400" dirty="0">
                <a:latin typeface="+mn-lt"/>
                <a:cs typeface="Times" pitchFamily="18" charset="0"/>
              </a:rPr>
              <a:t>, other </a:t>
            </a:r>
            <a:r>
              <a:rPr lang="en-US" sz="2400" dirty="0" smtClean="0">
                <a:latin typeface="+mn-lt"/>
                <a:cs typeface="Times" pitchFamily="18" charset="0"/>
              </a:rPr>
              <a:t> </a:t>
            </a:r>
            <a:endParaRPr lang="en-US" sz="2400" dirty="0">
              <a:latin typeface="+mn-lt"/>
              <a:cs typeface="Times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imes" pitchFamily="18" charset="0"/>
              </a:rPr>
              <a:t>Quickly validate these tests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imes" pitchFamily="18" charset="0"/>
              </a:rPr>
              <a:t>Interpret these tests</a:t>
            </a:r>
          </a:p>
        </p:txBody>
      </p:sp>
      <p:pic>
        <p:nvPicPr>
          <p:cNvPr id="15364" name="Picture 5" descr="eDNA-Miss_20110629_02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088" y="37719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3" y="5105400"/>
            <a:ext cx="42703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40088"/>
            <a:ext cx="337343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57200" y="2387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2800" b="1" dirty="0">
                <a:latin typeface="+mj-lt"/>
                <a:cs typeface="Times" pitchFamily="18" charset="0"/>
              </a:rPr>
              <a:t>2. To develop new deterrence 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79248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Times" pitchFamily="18" charset="0"/>
              </a:rPr>
              <a:t>New, affordable barrier systems optimized for local species 	- Common carp, silver carp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n-lt"/>
                <a:cs typeface="Times" pitchFamily="18" charset="0"/>
              </a:rPr>
              <a:t>	- Bubble curtains, light, velocity  w and w/o barrier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n-lt"/>
                <a:cs typeface="Times" pitchFamily="18" charset="0"/>
              </a:rPr>
              <a:t>		large rivers (ex. Minnesota River)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n-lt"/>
                <a:cs typeface="Times" pitchFamily="18" charset="0"/>
              </a:rPr>
              <a:t>		tributaries (ex. creeks leading into Minnesota)</a:t>
            </a:r>
          </a:p>
          <a:p>
            <a:pPr marL="406400" indent="-406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" pitchFamily="18" charset="0"/>
              </a:rPr>
              <a:t>Evaluate </a:t>
            </a:r>
            <a:r>
              <a:rPr lang="en-US" sz="2400" dirty="0">
                <a:latin typeface="+mn-lt"/>
                <a:cs typeface="Times" pitchFamily="18" charset="0"/>
              </a:rPr>
              <a:t>efficiency of these </a:t>
            </a:r>
            <a:r>
              <a:rPr lang="en-US" sz="2400" dirty="0" smtClean="0">
                <a:latin typeface="+mn-lt"/>
                <a:cs typeface="Times" pitchFamily="18" charset="0"/>
              </a:rPr>
              <a:t>systems (SAFL)</a:t>
            </a:r>
            <a:endParaRPr lang="en-US" sz="2400" dirty="0">
              <a:latin typeface="+mn-lt"/>
              <a:cs typeface="Times" pitchFamily="18" charset="0"/>
            </a:endParaRPr>
          </a:p>
        </p:txBody>
      </p:sp>
      <p:pic>
        <p:nvPicPr>
          <p:cNvPr id="16388" name="Picture 91"/>
          <p:cNvPicPr>
            <a:picLocks noChangeAspect="1" noChangeArrowheads="1"/>
          </p:cNvPicPr>
          <p:nvPr/>
        </p:nvPicPr>
        <p:blipFill>
          <a:blip r:embed="rId3" cstate="print"/>
          <a:srcRect l="17308" t="9187" r="6410" b="13461"/>
          <a:stretch>
            <a:fillRect/>
          </a:stretch>
        </p:blipFill>
        <p:spPr bwMode="auto">
          <a:xfrm>
            <a:off x="5638800" y="3973513"/>
            <a:ext cx="32766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4" cstate="print"/>
          <a:srcRect t="8795" b="6248"/>
          <a:stretch>
            <a:fillRect/>
          </a:stretch>
        </p:blipFill>
        <p:spPr bwMode="auto">
          <a:xfrm>
            <a:off x="330200" y="3948113"/>
            <a:ext cx="44148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4300" y="1"/>
            <a:ext cx="895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696464"/>
                </a:solidFill>
                <a:latin typeface="Franklin Gothic Book"/>
                <a:ea typeface="+mj-ea"/>
                <a:cs typeface="+mj-cs"/>
              </a:rPr>
              <a:t>Experimental Air Barrier (Maplewood)</a:t>
            </a: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608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 cstate="print"/>
          <a:srcRect l="3686" t="22821" r="5449" b="12820"/>
          <a:stretch>
            <a:fillRect/>
          </a:stretch>
        </p:blipFill>
        <p:spPr bwMode="auto">
          <a:xfrm>
            <a:off x="304800" y="1066800"/>
            <a:ext cx="5924550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4648" t="43077" r="5289" b="20769"/>
          <a:stretch>
            <a:fillRect/>
          </a:stretch>
        </p:blipFill>
        <p:spPr bwMode="auto">
          <a:xfrm>
            <a:off x="304800" y="3886200"/>
            <a:ext cx="592455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58099" y="391180"/>
            <a:ext cx="66210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3200" b="1" dirty="0">
                <a:latin typeface="+mj-lt"/>
                <a:cs typeface="Times" pitchFamily="18" charset="0"/>
              </a:rPr>
              <a:t>3. To develop new control  techniques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219200" y="1435100"/>
            <a:ext cx="7239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3a. Zebra mussel physiology, biology and control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3b. Invasive fish ecology and control</a:t>
            </a:r>
          </a:p>
          <a:p>
            <a:r>
              <a:rPr lang="en-US" sz="2800" dirty="0">
                <a:latin typeface="+mn-lt"/>
              </a:rPr>
              <a:t>3c. Invasive fish behavior and physiology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3d. Invasive plants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92027"/>
            <a:ext cx="3213100" cy="32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915400" cy="2209800"/>
          </a:xfrm>
        </p:spPr>
        <p:txBody>
          <a:bodyPr/>
          <a:lstStyle/>
          <a:p>
            <a:r>
              <a:rPr lang="en-US" sz="2800" dirty="0" smtClean="0"/>
              <a:t>Search for Achilles heel</a:t>
            </a:r>
          </a:p>
          <a:p>
            <a:r>
              <a:rPr lang="en-US" sz="2800" dirty="0" smtClean="0"/>
              <a:t>New faculty expertise</a:t>
            </a:r>
          </a:p>
          <a:p>
            <a:r>
              <a:rPr lang="en-US" sz="2800" dirty="0" smtClean="0"/>
              <a:t>Cutting-edge </a:t>
            </a:r>
            <a:r>
              <a:rPr lang="en-US" sz="2800" dirty="0" smtClean="0"/>
              <a:t>advice </a:t>
            </a:r>
            <a:r>
              <a:rPr lang="en-US" sz="2800" dirty="0" smtClean="0"/>
              <a:t>and help for DNR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29625"/>
            <a:ext cx="8915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3a. Zebra mussel physiology, biology and control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3352800"/>
            <a:ext cx="37338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1905000" cy="30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38200"/>
            <a:ext cx="9055100" cy="3352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Integrated pest </a:t>
            </a:r>
            <a:r>
              <a:rPr lang="en-US" sz="2800" dirty="0" smtClean="0"/>
              <a:t>management: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Search for natural controls for Asian carp </a:t>
            </a:r>
          </a:p>
          <a:p>
            <a:pPr>
              <a:defRPr/>
            </a:pPr>
            <a:r>
              <a:rPr lang="en-US" sz="2800" dirty="0" smtClean="0"/>
              <a:t>Further development/ application of common carp strategy</a:t>
            </a:r>
          </a:p>
          <a:p>
            <a:pPr>
              <a:defRPr/>
            </a:pPr>
            <a:r>
              <a:rPr lang="en-US" sz="2800" dirty="0"/>
              <a:t>N</a:t>
            </a:r>
            <a:r>
              <a:rPr lang="en-US" sz="2800" dirty="0" smtClean="0"/>
              <a:t>ew faculty expertise</a:t>
            </a:r>
          </a:p>
          <a:p>
            <a:pPr>
              <a:defRPr/>
            </a:pPr>
            <a:r>
              <a:rPr lang="en-US" sz="2800" dirty="0" smtClean="0"/>
              <a:t>Expert advise and help for DNR, </a:t>
            </a:r>
            <a:r>
              <a:rPr lang="en-US" sz="2800" dirty="0"/>
              <a:t>w</a:t>
            </a:r>
            <a:r>
              <a:rPr lang="en-US" sz="2800" dirty="0" smtClean="0"/>
              <a:t>atershed districts, lake associations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413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3b. Invasive fish ecology and control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288" y="4419600"/>
            <a:ext cx="48371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4419600"/>
            <a:ext cx="43449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220200" cy="2895600"/>
          </a:xfrm>
        </p:spPr>
        <p:txBody>
          <a:bodyPr/>
          <a:lstStyle/>
          <a:p>
            <a:r>
              <a:rPr lang="en-US" sz="2800" dirty="0" smtClean="0"/>
              <a:t>Integrated pest management:</a:t>
            </a:r>
          </a:p>
          <a:p>
            <a:r>
              <a:rPr lang="en-US" sz="2800" dirty="0" smtClean="0"/>
              <a:t>Search for behavioral attracts and repellents for Asian and common carp </a:t>
            </a:r>
          </a:p>
          <a:p>
            <a:r>
              <a:rPr lang="en-US" sz="2800" dirty="0" smtClean="0"/>
              <a:t>Judas fish and robotic tracking</a:t>
            </a:r>
          </a:p>
          <a:p>
            <a:r>
              <a:rPr lang="en-US" sz="2800" dirty="0" smtClean="0"/>
              <a:t>Further development and application of common carp</a:t>
            </a:r>
          </a:p>
          <a:p>
            <a:r>
              <a:rPr lang="en-US" sz="2800" dirty="0" smtClean="0"/>
              <a:t>Cutting-edge </a:t>
            </a:r>
            <a:r>
              <a:rPr lang="en-US" sz="2800" dirty="0" smtClean="0"/>
              <a:t> </a:t>
            </a:r>
            <a:r>
              <a:rPr lang="en-US" sz="2800" dirty="0" smtClean="0"/>
              <a:t>advise and help for DNR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41300"/>
            <a:ext cx="8915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3c. Invasive fish behavior, physiology and control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288" y="4495800"/>
            <a:ext cx="48371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4495800"/>
            <a:ext cx="43449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5925" y="1828800"/>
            <a:ext cx="8763000" cy="3048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Definitions</a:t>
            </a:r>
          </a:p>
          <a:p>
            <a:pPr eaLnBrk="1" hangingPunct="1"/>
            <a:r>
              <a:rPr lang="en-US" sz="2800" dirty="0" smtClean="0"/>
              <a:t>The Problem</a:t>
            </a:r>
          </a:p>
          <a:p>
            <a:pPr eaLnBrk="1" hangingPunct="1"/>
            <a:r>
              <a:rPr lang="en-US" sz="2800" dirty="0" smtClean="0"/>
              <a:t>An Aquatic Invasive Species Research Center</a:t>
            </a:r>
          </a:p>
          <a:p>
            <a:pPr eaLnBrk="1" hangingPunct="1"/>
            <a:r>
              <a:rPr lang="en-US" sz="2800" dirty="0" smtClean="0"/>
              <a:t>6 Goals</a:t>
            </a:r>
          </a:p>
          <a:p>
            <a:pPr eaLnBrk="1" hangingPunct="1"/>
            <a:r>
              <a:rPr lang="en-US" sz="2800" dirty="0" smtClean="0"/>
              <a:t>Questions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220200" cy="2895600"/>
          </a:xfrm>
        </p:spPr>
        <p:txBody>
          <a:bodyPr/>
          <a:lstStyle/>
          <a:p>
            <a:r>
              <a:rPr lang="en-US" sz="2800" dirty="0" smtClean="0"/>
              <a:t>Integrated Pest Management</a:t>
            </a:r>
          </a:p>
          <a:p>
            <a:r>
              <a:rPr lang="en-US" sz="2800" dirty="0" smtClean="0"/>
              <a:t>Search for predators and control</a:t>
            </a:r>
          </a:p>
          <a:p>
            <a:r>
              <a:rPr lang="en-US" sz="2800" dirty="0" smtClean="0"/>
              <a:t>Further development and application of </a:t>
            </a:r>
            <a:r>
              <a:rPr lang="en-US" sz="2800" dirty="0" smtClean="0"/>
              <a:t>IPM </a:t>
            </a:r>
            <a:r>
              <a:rPr lang="en-US" sz="2800" dirty="0" smtClean="0"/>
              <a:t>control plants</a:t>
            </a:r>
            <a:endParaRPr lang="en-US" sz="2800" dirty="0" smtClean="0"/>
          </a:p>
          <a:p>
            <a:r>
              <a:rPr lang="en-US" sz="2800" dirty="0" smtClean="0"/>
              <a:t>Cutting-edge </a:t>
            </a:r>
            <a:r>
              <a:rPr lang="en-US" sz="2800" dirty="0" smtClean="0"/>
              <a:t>advise </a:t>
            </a:r>
            <a:r>
              <a:rPr lang="en-US" sz="2800" dirty="0" smtClean="0"/>
              <a:t>and help for DNR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058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3d. Invasive plant control</a:t>
            </a:r>
          </a:p>
        </p:txBody>
      </p:sp>
      <p:pic>
        <p:nvPicPr>
          <p:cNvPr id="22534" name="Picture 4" descr="C:\Users\Owner\Desktop\My Ladies 2\EurasianWaterMilfoi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38600"/>
            <a:ext cx="20828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3657600" y="3625850"/>
            <a:ext cx="2243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Eurasian </a:t>
            </a:r>
            <a:r>
              <a:rPr lang="en-US" b="1" dirty="0" err="1">
                <a:latin typeface="Calibri" pitchFamily="34" charset="0"/>
              </a:rPr>
              <a:t>Watermilfoil</a:t>
            </a: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6096000" y="3620869"/>
            <a:ext cx="2375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Milfoil Weevil</a:t>
            </a:r>
          </a:p>
          <a:p>
            <a:r>
              <a:rPr lang="en-US" dirty="0">
                <a:latin typeface="Calibri" pitchFamily="34" charset="0"/>
              </a:rPr>
              <a:t>(</a:t>
            </a:r>
            <a:r>
              <a:rPr lang="en-US" i="1" dirty="0" err="1">
                <a:latin typeface="Calibri" pitchFamily="34" charset="0"/>
              </a:rPr>
              <a:t>Euhrychiopsis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lecontei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54500"/>
            <a:ext cx="1993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82025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4. Develop </a:t>
            </a:r>
            <a:r>
              <a:rPr lang="en-US" sz="3200" b="1" dirty="0" smtClean="0">
                <a:latin typeface="+mj-lt"/>
              </a:rPr>
              <a:t>eradication </a:t>
            </a:r>
            <a:r>
              <a:rPr lang="en-US" sz="3200" b="1" dirty="0">
                <a:latin typeface="+mj-lt"/>
              </a:rPr>
              <a:t>techniques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196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581400"/>
            <a:ext cx="3505200" cy="29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581400"/>
            <a:ext cx="21018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7450" y="-19050"/>
            <a:ext cx="148748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296400" cy="2895600"/>
          </a:xfrm>
        </p:spPr>
        <p:txBody>
          <a:bodyPr/>
          <a:lstStyle/>
          <a:p>
            <a:r>
              <a:rPr lang="en-US" sz="2600" dirty="0" smtClean="0"/>
              <a:t>Search for species-specific viruses via international networks</a:t>
            </a:r>
          </a:p>
          <a:p>
            <a:r>
              <a:rPr lang="en-US" sz="2600" dirty="0" smtClean="0"/>
              <a:t>New faculty and facility (Vet School)</a:t>
            </a:r>
          </a:p>
          <a:p>
            <a:r>
              <a:rPr lang="en-US" sz="2600" dirty="0" smtClean="0"/>
              <a:t>Protection from exotic viruses</a:t>
            </a:r>
          </a:p>
          <a:p>
            <a:r>
              <a:rPr lang="en-US" sz="2600" dirty="0" smtClean="0"/>
              <a:t>Expert advise and help for DNR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20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5. Perfect sampling and treatment protocols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895600"/>
          </a:xfrm>
        </p:spPr>
        <p:txBody>
          <a:bodyPr/>
          <a:lstStyle/>
          <a:p>
            <a:r>
              <a:rPr lang="en-US" dirty="0" smtClean="0"/>
              <a:t>Perfect application protocols through statistics</a:t>
            </a:r>
          </a:p>
          <a:p>
            <a:r>
              <a:rPr lang="en-US" dirty="0" smtClean="0"/>
              <a:t>Expert advice and help for DNR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86200"/>
            <a:ext cx="1752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82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5. Information and technology transfer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4876800" cy="4495800"/>
          </a:xfrm>
        </p:spPr>
        <p:txBody>
          <a:bodyPr/>
          <a:lstStyle/>
          <a:p>
            <a:r>
              <a:rPr lang="en-US" dirty="0" smtClean="0"/>
              <a:t>New position and expertise</a:t>
            </a:r>
          </a:p>
          <a:p>
            <a:r>
              <a:rPr lang="en-US" dirty="0" smtClean="0"/>
              <a:t>Transfer and testing of new expertise</a:t>
            </a:r>
          </a:p>
          <a:p>
            <a:r>
              <a:rPr lang="en-US" dirty="0" smtClean="0"/>
              <a:t>Expert advise and help for watershed districts, lakeshore associations, DNR, </a:t>
            </a:r>
            <a:r>
              <a:rPr lang="en-US" dirty="0" smtClean="0"/>
              <a:t>et</a:t>
            </a:r>
            <a:r>
              <a:rPr lang="en-US" dirty="0" smtClean="0"/>
              <a:t>c</a:t>
            </a:r>
            <a:r>
              <a:rPr lang="en-US" dirty="0" smtClean="0"/>
              <a:t>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12700" y="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144000" cy="5257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cs typeface="Times" pitchFamily="18" charset="0"/>
              </a:rPr>
              <a:t>Startup </a:t>
            </a:r>
            <a:r>
              <a:rPr lang="en-US" dirty="0" smtClean="0">
                <a:cs typeface="Times" pitchFamily="18" charset="0"/>
              </a:rPr>
              <a:t>						$2,000,000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cs typeface="Times" pitchFamily="18" charset="0"/>
              </a:rPr>
              <a:t>(new labs, equipment  and </a:t>
            </a:r>
            <a:r>
              <a:rPr lang="en-US" sz="2400" dirty="0" smtClean="0">
                <a:cs typeface="Times" pitchFamily="18" charset="0"/>
              </a:rPr>
              <a:t>refurbishing)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>
              <a:cs typeface="Times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cs typeface="Times" pitchFamily="18" charset="0"/>
              </a:rPr>
              <a:t>Operations</a:t>
            </a:r>
            <a:r>
              <a:rPr lang="en-US" dirty="0" smtClean="0">
                <a:cs typeface="Times" pitchFamily="18" charset="0"/>
              </a:rPr>
              <a:t> ($1,990,000/yr x 8)</a:t>
            </a:r>
          </a:p>
          <a:p>
            <a:pPr marL="514350" indent="-171450">
              <a:buFont typeface="Arial" charset="0"/>
              <a:buAutoNum type="arabicPeriod"/>
              <a:defRPr/>
            </a:pPr>
            <a:r>
              <a:rPr lang="en-US" dirty="0" smtClean="0">
                <a:cs typeface="Times" pitchFamily="18" charset="0"/>
              </a:rPr>
              <a:t>Monitoring					$294,000</a:t>
            </a:r>
          </a:p>
          <a:p>
            <a:pPr marL="514350" indent="-171450">
              <a:buFont typeface="Arial" charset="0"/>
              <a:buAutoNum type="arabicPeriod"/>
              <a:defRPr/>
            </a:pPr>
            <a:r>
              <a:rPr lang="en-US" dirty="0" smtClean="0">
                <a:cs typeface="Times" pitchFamily="18" charset="0"/>
              </a:rPr>
              <a:t>Deterrence					$258,000	</a:t>
            </a:r>
          </a:p>
          <a:p>
            <a:pPr marL="514350" indent="-171450">
              <a:buFont typeface="Arial" charset="0"/>
              <a:buAutoNum type="arabicPeriod"/>
              <a:defRPr/>
            </a:pPr>
            <a:r>
              <a:rPr lang="en-US" dirty="0" smtClean="0">
                <a:cs typeface="Times" pitchFamily="18" charset="0"/>
              </a:rPr>
              <a:t>Control 					$940,000</a:t>
            </a:r>
          </a:p>
          <a:p>
            <a:pPr marL="514350" indent="-171450">
              <a:buFont typeface="Arial" charset="0"/>
              <a:buAutoNum type="arabicPeriod"/>
              <a:defRPr/>
            </a:pPr>
            <a:r>
              <a:rPr lang="en-US" dirty="0" smtClean="0">
                <a:cs typeface="Times" pitchFamily="18" charset="0"/>
              </a:rPr>
              <a:t>Eradication					$290,000</a:t>
            </a:r>
          </a:p>
          <a:p>
            <a:pPr marL="514350" indent="-171450">
              <a:buFont typeface="Arial" charset="0"/>
              <a:buAutoNum type="arabicPeriod"/>
              <a:defRPr/>
            </a:pPr>
            <a:r>
              <a:rPr lang="en-US" dirty="0" smtClean="0">
                <a:cs typeface="Times" pitchFamily="18" charset="0"/>
              </a:rPr>
              <a:t>Statistical guidance			$77,000</a:t>
            </a:r>
          </a:p>
          <a:p>
            <a:pPr marL="514350" indent="-171450">
              <a:buFont typeface="Arial" charset="0"/>
              <a:buAutoNum type="arabicPeriod"/>
              <a:defRPr/>
            </a:pPr>
            <a:r>
              <a:rPr lang="en-US" dirty="0" smtClean="0">
                <a:cs typeface="Times" pitchFamily="18" charset="0"/>
              </a:rPr>
              <a:t>Extension					$129,000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</a:t>
            </a:r>
          </a:p>
          <a:p>
            <a:r>
              <a:rPr lang="en-US" dirty="0" smtClean="0"/>
              <a:t>Cutting-edge science </a:t>
            </a:r>
          </a:p>
          <a:p>
            <a:r>
              <a:rPr lang="en-US" dirty="0" err="1" smtClean="0"/>
              <a:t>Mult</a:t>
            </a:r>
            <a:r>
              <a:rPr lang="en-US" dirty="0" smtClean="0"/>
              <a:t>-faceted</a:t>
            </a:r>
          </a:p>
          <a:p>
            <a:r>
              <a:rPr lang="en-US" dirty="0" smtClean="0"/>
              <a:t>Extension component</a:t>
            </a:r>
          </a:p>
          <a:p>
            <a:r>
              <a:rPr lang="en-US" dirty="0" smtClean="0"/>
              <a:t>Complimentary to the DNR</a:t>
            </a:r>
          </a:p>
          <a:p>
            <a:r>
              <a:rPr lang="en-US" dirty="0" smtClean="0"/>
              <a:t>Flexible for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0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Questions?</a:t>
            </a:r>
          </a:p>
        </p:txBody>
      </p:sp>
      <p:pic>
        <p:nvPicPr>
          <p:cNvPr id="27651" name="Picture 2" descr="http://www.media-post.net/cdo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715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41350"/>
            <a:ext cx="8077200" cy="45402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Invasive Species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an alien [nonnative / exotic / introduced] species whose introduction does or is likely to cause economic or environmental </a:t>
            </a:r>
            <a:r>
              <a:rPr lang="en-US" sz="2800" u="sng" dirty="0" smtClean="0"/>
              <a:t>harm</a:t>
            </a:r>
            <a:r>
              <a:rPr lang="en-US" sz="2800" dirty="0" smtClean="0"/>
              <a:t> or harm to human health </a:t>
            </a:r>
          </a:p>
          <a:p>
            <a:pPr algn="r" eaLnBrk="1" hangingPunct="1">
              <a:buFontTx/>
              <a:buNone/>
              <a:defRPr/>
            </a:pPr>
            <a:r>
              <a:rPr lang="en-US" sz="2000" dirty="0" smtClean="0"/>
              <a:t>(Executive Order 13112)</a:t>
            </a:r>
            <a:endParaRPr lang="en-US" sz="1800" i="1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5123" name="Picture 4" descr="lake trout with lamprey attach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200400"/>
            <a:ext cx="3961920" cy="2971800"/>
          </a:xfrm>
          <a:ln>
            <a:solidFill>
              <a:schemeClr val="accent1"/>
            </a:solidFill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565525" y="381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Aquatic </a:t>
            </a:r>
            <a:r>
              <a:rPr lang="en-US" sz="3200" b="1" dirty="0" err="1" smtClean="0"/>
              <a:t>Invasives</a:t>
            </a:r>
            <a:r>
              <a:rPr lang="en-US" sz="3200" b="1" dirty="0" smtClean="0"/>
              <a:t>: A </a:t>
            </a:r>
            <a:r>
              <a:rPr lang="en-US" sz="3200" b="1" dirty="0" smtClean="0"/>
              <a:t>huge</a:t>
            </a:r>
            <a:r>
              <a:rPr lang="en-US" sz="3200" b="1" dirty="0" smtClean="0"/>
              <a:t> </a:t>
            </a:r>
            <a:r>
              <a:rPr lang="en-US" sz="3200" b="1" dirty="0" smtClean="0"/>
              <a:t>threat to MN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94" t="23039" b="3793"/>
          <a:stretch>
            <a:fillRect/>
          </a:stretch>
        </p:blipFill>
        <p:spPr>
          <a:xfrm>
            <a:off x="517525" y="3130550"/>
            <a:ext cx="4968875" cy="3270250"/>
          </a:xfrm>
          <a:noFill/>
        </p:spPr>
      </p:pic>
      <p:cxnSp>
        <p:nvCxnSpPr>
          <p:cNvPr id="6148" name="Straight Arrow Connector 10"/>
          <p:cNvCxnSpPr>
            <a:cxnSpLocks noChangeShapeType="1"/>
          </p:cNvCxnSpPr>
          <p:nvPr/>
        </p:nvCxnSpPr>
        <p:spPr bwMode="auto">
          <a:xfrm flipH="1" flipV="1">
            <a:off x="2922588" y="4525963"/>
            <a:ext cx="158750" cy="13335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6149" name="Group 1"/>
          <p:cNvGrpSpPr>
            <a:grpSpLocks/>
          </p:cNvGrpSpPr>
          <p:nvPr/>
        </p:nvGrpSpPr>
        <p:grpSpPr bwMode="auto">
          <a:xfrm>
            <a:off x="5476875" y="1543050"/>
            <a:ext cx="3057525" cy="2266950"/>
            <a:chOff x="5715000" y="1981200"/>
            <a:chExt cx="3429000" cy="2474913"/>
          </a:xfrm>
        </p:grpSpPr>
        <p:pic>
          <p:nvPicPr>
            <p:cNvPr id="616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981200"/>
              <a:ext cx="3200400" cy="247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61" name="Straight Arrow Connector 8"/>
            <p:cNvCxnSpPr>
              <a:cxnSpLocks noChangeShapeType="1"/>
            </p:cNvCxnSpPr>
            <p:nvPr/>
          </p:nvCxnSpPr>
          <p:spPr bwMode="auto">
            <a:xfrm rot="10800000" flipV="1">
              <a:off x="7467600" y="3048000"/>
              <a:ext cx="1676400" cy="106680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6162" name="Straight Arrow Connector 12"/>
            <p:cNvCxnSpPr>
              <a:cxnSpLocks noChangeShapeType="1"/>
            </p:cNvCxnSpPr>
            <p:nvPr/>
          </p:nvCxnSpPr>
          <p:spPr bwMode="auto">
            <a:xfrm rot="16200000" flipV="1">
              <a:off x="6400800" y="2971800"/>
              <a:ext cx="1295400" cy="83820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6150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2014538" y="4830763"/>
            <a:ext cx="1066800" cy="990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7" name="TextBox 24"/>
          <p:cNvSpPr txBox="1">
            <a:spLocks noChangeArrowheads="1"/>
          </p:cNvSpPr>
          <p:nvPr/>
        </p:nvSpPr>
        <p:spPr bwMode="auto">
          <a:xfrm>
            <a:off x="5476875" y="4291013"/>
            <a:ext cx="3057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+mn-lt"/>
                <a:cs typeface="Times" pitchFamily="18" charset="0"/>
              </a:rPr>
              <a:t>Mississippi River (140 species)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" pitchFamily="18" charset="0"/>
              </a:rPr>
              <a:t>18 plants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" pitchFamily="18" charset="0"/>
              </a:rPr>
              <a:t>3 microorganisms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" pitchFamily="18" charset="0"/>
              </a:rPr>
              <a:t>4 crustaceans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" pitchFamily="18" charset="0"/>
              </a:rPr>
              <a:t>5 </a:t>
            </a:r>
            <a:r>
              <a:rPr lang="en-US" dirty="0" err="1" smtClean="0">
                <a:latin typeface="+mn-lt"/>
                <a:cs typeface="Times" pitchFamily="18" charset="0"/>
              </a:rPr>
              <a:t>molluscs</a:t>
            </a:r>
            <a:endParaRPr lang="en-US" dirty="0" smtClean="0">
              <a:latin typeface="+mn-lt"/>
              <a:cs typeface="Times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" pitchFamily="18" charset="0"/>
              </a:rPr>
              <a:t>15 fishes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cs typeface="Times" pitchFamily="18" charset="0"/>
              </a:rPr>
              <a:t>1 mammals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871538" y="123825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  <a:cs typeface="Times" pitchFamily="18" charset="0"/>
              </a:rPr>
              <a:t>WHY?</a:t>
            </a:r>
          </a:p>
          <a:p>
            <a:pPr>
              <a:defRPr/>
            </a:pPr>
            <a:r>
              <a:rPr lang="en-US" sz="2400" dirty="0" smtClean="0">
                <a:latin typeface="+mn-lt"/>
                <a:cs typeface="Times" pitchFamily="18" charset="0"/>
              </a:rPr>
              <a:t>-    Inter-</a:t>
            </a:r>
            <a:r>
              <a:rPr lang="en-US" sz="2400" dirty="0" err="1" smtClean="0">
                <a:latin typeface="+mn-lt"/>
                <a:cs typeface="Times" pitchFamily="18" charset="0"/>
              </a:rPr>
              <a:t>connectiveness</a:t>
            </a:r>
            <a:r>
              <a:rPr lang="en-US" sz="2400" dirty="0" smtClean="0">
                <a:latin typeface="+mn-lt"/>
                <a:cs typeface="Times" pitchFamily="18" charset="0"/>
              </a:rPr>
              <a:t/>
            </a:r>
            <a:br>
              <a:rPr lang="en-US" sz="2400" dirty="0" smtClean="0">
                <a:latin typeface="+mn-lt"/>
                <a:cs typeface="Times" pitchFamily="18" charset="0"/>
              </a:rPr>
            </a:br>
            <a:r>
              <a:rPr lang="en-US" sz="2400" dirty="0" smtClean="0">
                <a:latin typeface="+mn-lt"/>
                <a:cs typeface="Times" pitchFamily="18" charset="0"/>
              </a:rPr>
              <a:t>-    Trade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latin typeface="+mn-lt"/>
                <a:cs typeface="Times" pitchFamily="18" charset="0"/>
              </a:rPr>
              <a:t>Recreation</a:t>
            </a: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4884738" y="1066800"/>
            <a:ext cx="348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  <a:cs typeface="Times" pitchFamily="18" charset="0"/>
              </a:rPr>
              <a:t>Great Lakes Basin (180 species)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0838" y="5122863"/>
            <a:ext cx="1066800" cy="736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001963" y="4752975"/>
            <a:ext cx="346075" cy="4826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4525" y="433546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51175" y="4073525"/>
            <a:ext cx="373063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375025" y="4106863"/>
            <a:ext cx="303213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62375" y="4129088"/>
            <a:ext cx="609600" cy="45085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Invasive Species of Great Concern</a:t>
            </a:r>
          </a:p>
        </p:txBody>
      </p:sp>
      <p:pic>
        <p:nvPicPr>
          <p:cNvPr id="7171" name="Picture 5" descr="HWG00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5438" y="1066800"/>
            <a:ext cx="2360612" cy="1647825"/>
          </a:xfrm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 b="7172"/>
          <a:stretch>
            <a:fillRect/>
          </a:stretch>
        </p:blipFill>
        <p:spPr bwMode="auto">
          <a:xfrm>
            <a:off x="325438" y="4800600"/>
            <a:ext cx="2362200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57600" y="1397000"/>
            <a:ext cx="2320925" cy="1524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174" name="Picture 2" descr="http://bowfishingohio.bravehost.com/myPictures/silver%20car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763" y="3049588"/>
            <a:ext cx="249396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384550"/>
            <a:ext cx="53990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203950" y="3124200"/>
            <a:ext cx="294005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63" y="1163638"/>
            <a:ext cx="1774825" cy="199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504950" y="2286000"/>
            <a:ext cx="1588" cy="1066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74788" y="4156075"/>
            <a:ext cx="0" cy="1066800"/>
          </a:xfrm>
          <a:prstGeom prst="straightConnector1">
            <a:avLst/>
          </a:prstGeom>
          <a:ln w="762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86313" y="2620963"/>
            <a:ext cx="0" cy="1066800"/>
          </a:xfrm>
          <a:prstGeom prst="straightConnector1">
            <a:avLst/>
          </a:prstGeom>
          <a:ln w="762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7800" y="3352800"/>
            <a:ext cx="231775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7646988" y="2743200"/>
            <a:ext cx="0" cy="1066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1169988" y="5181600"/>
            <a:ext cx="506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184" name="Rectangle 21"/>
          <p:cNvSpPr>
            <a:spLocks noChangeArrowheads="1"/>
          </p:cNvSpPr>
          <p:nvPr/>
        </p:nvSpPr>
        <p:spPr bwMode="auto">
          <a:xfrm>
            <a:off x="4660900" y="4164013"/>
            <a:ext cx="6127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718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4953000"/>
            <a:ext cx="18811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6" name="Rectangle 22"/>
          <p:cNvSpPr>
            <a:spLocks noChangeArrowheads="1"/>
          </p:cNvSpPr>
          <p:nvPr/>
        </p:nvSpPr>
        <p:spPr bwMode="auto">
          <a:xfrm>
            <a:off x="7493000" y="5638800"/>
            <a:ext cx="622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729538" y="4419600"/>
            <a:ext cx="0" cy="1066800"/>
          </a:xfrm>
          <a:prstGeom prst="straightConnector1">
            <a:avLst/>
          </a:prstGeom>
          <a:ln w="762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sz="quarter"/>
          </p:nvPr>
        </p:nvSpPr>
        <p:spPr>
          <a:xfrm>
            <a:off x="381000" y="274638"/>
            <a:ext cx="8305800" cy="1173162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Lessons from failed MN </a:t>
            </a:r>
            <a:r>
              <a:rPr lang="en-US" sz="2800" b="1" dirty="0" err="1" smtClean="0"/>
              <a:t>invasives</a:t>
            </a:r>
            <a:r>
              <a:rPr lang="en-US" sz="2800" b="1" dirty="0" smtClean="0"/>
              <a:t> control </a:t>
            </a:r>
            <a:r>
              <a:rPr lang="en-US" sz="2800" b="1" dirty="0" smtClean="0"/>
              <a:t>‘experiments’</a:t>
            </a:r>
            <a:endParaRPr lang="en-US" sz="2800" b="1" dirty="0" smtClean="0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81000" y="1435100"/>
            <a:ext cx="8229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  <a:cs typeface="Times" pitchFamily="18" charset="0"/>
              </a:rPr>
              <a:t>We can expect a continuous stream of invaders</a:t>
            </a:r>
          </a:p>
          <a:p>
            <a:pPr marL="457200" lvl="1" indent="0">
              <a:defRPr/>
            </a:pPr>
            <a:r>
              <a:rPr lang="en-US" sz="2600" b="1" dirty="0" smtClean="0">
                <a:latin typeface="+mn-lt"/>
                <a:cs typeface="Times" pitchFamily="18" charset="0"/>
              </a:rPr>
              <a:t>This is a war (not a battle—no time to lose)</a:t>
            </a:r>
          </a:p>
          <a:p>
            <a:pPr marL="457200" lvl="1" indent="0">
              <a:defRPr/>
            </a:pPr>
            <a:endParaRPr lang="en-US" sz="2600" dirty="0" smtClean="0">
              <a:latin typeface="+mn-lt"/>
              <a:cs typeface="Times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  <a:cs typeface="Times" pitchFamily="18" charset="0"/>
              </a:rPr>
              <a:t>These species are going to do a lot of damage</a:t>
            </a:r>
          </a:p>
          <a:p>
            <a:pPr marL="457200" lvl="1" indent="0">
              <a:defRPr/>
            </a:pPr>
            <a:r>
              <a:rPr lang="en-US" sz="2600" b="1" dirty="0" smtClean="0">
                <a:latin typeface="+mn-lt"/>
                <a:cs typeface="Times" pitchFamily="18" charset="0"/>
              </a:rPr>
              <a:t>The stakes are very high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2600" dirty="0" smtClean="0">
              <a:latin typeface="+mn-lt"/>
              <a:cs typeface="Times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  <a:cs typeface="Times" pitchFamily="18" charset="0"/>
              </a:rPr>
              <a:t>These species are fundamentally different from native species</a:t>
            </a:r>
          </a:p>
          <a:p>
            <a:pPr marL="457200" lvl="1" indent="0">
              <a:defRPr/>
            </a:pPr>
            <a:r>
              <a:rPr lang="en-US" sz="2600" b="1" dirty="0" smtClean="0">
                <a:latin typeface="+mn-lt"/>
                <a:cs typeface="Times" pitchFamily="18" charset="0"/>
              </a:rPr>
              <a:t>Conventional approaches to control them do </a:t>
            </a:r>
            <a:r>
              <a:rPr lang="en-US" sz="2600" b="1" u="sng" dirty="0" smtClean="0">
                <a:latin typeface="+mn-lt"/>
                <a:cs typeface="Times" pitchFamily="18" charset="0"/>
              </a:rPr>
              <a:t>NOT</a:t>
            </a:r>
            <a:r>
              <a:rPr lang="en-US" sz="2600" b="1" dirty="0" smtClean="0">
                <a:latin typeface="+mn-lt"/>
                <a:cs typeface="Times" pitchFamily="18" charset="0"/>
              </a:rPr>
              <a:t> work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2600" b="1" dirty="0" smtClean="0">
              <a:latin typeface="+mn-lt"/>
              <a:cs typeface="Times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600" dirty="0" smtClean="0">
                <a:latin typeface="+mn-lt"/>
                <a:cs typeface="Times" pitchFamily="18" charset="0"/>
              </a:rPr>
              <a:t>Aquatic environments are especially difficult to work in</a:t>
            </a:r>
          </a:p>
          <a:p>
            <a:pPr marL="457200" lvl="1" indent="0">
              <a:defRPr/>
            </a:pPr>
            <a:r>
              <a:rPr lang="en-US" sz="2600" b="1" dirty="0" smtClean="0">
                <a:latin typeface="+mn-lt"/>
                <a:cs typeface="Times" pitchFamily="18" charset="0"/>
              </a:rPr>
              <a:t>You cannot even see what you are working with!</a:t>
            </a:r>
          </a:p>
          <a:p>
            <a:pPr>
              <a:buFontTx/>
              <a:buChar char="-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ke trout with lamprey attach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5334000" cy="4000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314325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A SUCCESS:  Control of the sea lamprey (</a:t>
            </a:r>
            <a:r>
              <a:rPr lang="en-US" sz="2400" b="1" i="1">
                <a:latin typeface="Calibri" pitchFamily="34" charset="0"/>
                <a:ea typeface="Calibri" pitchFamily="34" charset="0"/>
                <a:cs typeface="Calibri" pitchFamily="34" charset="0"/>
              </a:rPr>
              <a:t>Petromyzon marinus</a:t>
            </a:r>
            <a:r>
              <a:rPr lang="en-US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9220" name="Picture 4" descr="Lake Superior Lamprey/Lake Trout Abund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25" y="2971800"/>
            <a:ext cx="4384675" cy="344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3" descr="Lea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81075"/>
            <a:ext cx="1660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5105400"/>
            <a:ext cx="1666875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22500"/>
            <a:ext cx="4237038" cy="3178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76200" y="228600"/>
            <a:ext cx="905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Another SUCCESS:  Control of the common carp (C</a:t>
            </a:r>
            <a:r>
              <a:rPr lang="en-US" sz="2400" b="1" i="1">
                <a:latin typeface="Calibri" pitchFamily="34" charset="0"/>
                <a:ea typeface="Calibri" pitchFamily="34" charset="0"/>
                <a:cs typeface="Calibri" pitchFamily="34" charset="0"/>
              </a:rPr>
              <a:t>yprinus carpio</a:t>
            </a:r>
            <a:r>
              <a:rPr lang="en-US" sz="2400" b="1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70350"/>
            <a:ext cx="2928008" cy="18732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2" name="Picture 12" descr="PB and carp M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066800"/>
            <a:ext cx="30480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pPr algn="l"/>
            <a:r>
              <a:rPr lang="en-US" sz="3200" b="1" dirty="0" smtClean="0"/>
              <a:t>Lessons from successful control approaches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>
                <a:cs typeface="Times" pitchFamily="18" charset="0"/>
              </a:rPr>
              <a:t>Conventional approaches simply do not work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>
                <a:cs typeface="Times" pitchFamily="18" charset="0"/>
              </a:rPr>
              <a:t>Knowledge is empowering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>
                <a:cs typeface="Times" pitchFamily="18" charset="0"/>
              </a:rPr>
              <a:t>Every species has its weakness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>
                <a:cs typeface="Times" pitchFamily="18" charset="0"/>
              </a:rPr>
              <a:t>Need to find and target this weakness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>
                <a:cs typeface="Times" pitchFamily="18" charset="0"/>
              </a:rPr>
              <a:t>Exotic species </a:t>
            </a:r>
            <a:r>
              <a:rPr lang="en-US" dirty="0" smtClean="0">
                <a:cs typeface="Times" pitchFamily="18" charset="0"/>
              </a:rPr>
              <a:t>may</a:t>
            </a:r>
            <a:r>
              <a:rPr lang="en-US" dirty="0" smtClean="0">
                <a:cs typeface="Times" pitchFamily="18" charset="0"/>
              </a:rPr>
              <a:t> </a:t>
            </a:r>
            <a:r>
              <a:rPr lang="en-US" dirty="0" smtClean="0">
                <a:cs typeface="Times" pitchFamily="18" charset="0"/>
              </a:rPr>
              <a:t>have </a:t>
            </a:r>
            <a:r>
              <a:rPr lang="en-US" dirty="0" smtClean="0">
                <a:cs typeface="Times" pitchFamily="18" charset="0"/>
              </a:rPr>
              <a:t>unexpected</a:t>
            </a:r>
            <a:r>
              <a:rPr lang="en-US" dirty="0" smtClean="0">
                <a:cs typeface="Times" pitchFamily="18" charset="0"/>
              </a:rPr>
              <a:t> </a:t>
            </a:r>
            <a:r>
              <a:rPr lang="en-US" dirty="0" smtClean="0">
                <a:cs typeface="Times" pitchFamily="18" charset="0"/>
              </a:rPr>
              <a:t>weaknesses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741</Words>
  <Application>Microsoft Office PowerPoint</Application>
  <PresentationFormat>On-screen Show (4:3)</PresentationFormat>
  <Paragraphs>182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Proposal to Create an Aquatic Invasive Species Research Center</vt:lpstr>
      <vt:lpstr>OUTLINE</vt:lpstr>
      <vt:lpstr>PowerPoint Presentation</vt:lpstr>
      <vt:lpstr>Aquatic Invasives: A huge threat to MN</vt:lpstr>
      <vt:lpstr>Invasive Species of Great Concern</vt:lpstr>
      <vt:lpstr>Lessons from failed MN invasives control ‘experiments’</vt:lpstr>
      <vt:lpstr>PowerPoint Presentation</vt:lpstr>
      <vt:lpstr>PowerPoint Presentation</vt:lpstr>
      <vt:lpstr>Lessons from successful control approaches</vt:lpstr>
      <vt:lpstr>The way forward…</vt:lpstr>
      <vt:lpstr>Invasive Species Research Center</vt:lpstr>
      <vt:lpstr>Center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Summary</vt:lpstr>
      <vt:lpstr>Questions?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control of carp in L. Phalen</dc:title>
  <dc:creator>College of Natural Resources</dc:creator>
  <cp:lastModifiedBy>Peter W Sorensen</cp:lastModifiedBy>
  <cp:revision>203</cp:revision>
  <dcterms:created xsi:type="dcterms:W3CDTF">2006-11-16T21:21:13Z</dcterms:created>
  <dcterms:modified xsi:type="dcterms:W3CDTF">2012-01-26T06:23:13Z</dcterms:modified>
</cp:coreProperties>
</file>